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7805" y="1066562"/>
            <a:ext cx="7621191" cy="37528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388"/>
              </a:lnSpc>
              <a:buNone/>
            </a:pPr>
            <a:r>
              <a:rPr lang="en-US" sz="591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Coletando e Armazenando Dados de Processos Industriais</a:t>
            </a:r>
            <a:endParaRPr lang="en-US" sz="5910" dirty="0"/>
          </a:p>
        </p:txBody>
      </p:sp>
      <p:sp>
        <p:nvSpPr>
          <p:cNvPr id="6" name="Text 2"/>
          <p:cNvSpPr/>
          <p:nvPr/>
        </p:nvSpPr>
        <p:spPr>
          <a:xfrm>
            <a:off x="6247805" y="5145643"/>
            <a:ext cx="7621191" cy="13920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41"/>
              </a:lnSpc>
              <a:buNone/>
            </a:pPr>
            <a:r>
              <a:rPr lang="en-US" sz="171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coleta e o armazenamento de dados são fundamentais para o controle eficiente de processos industriais. Ao aliar a automação com algoritmos eficientes, é possível adquirir e registrar informações valiosas que podem impulsionar a eficiência e a produtividade.</a:t>
            </a:r>
            <a:endParaRPr lang="en-US" sz="1713" dirty="0"/>
          </a:p>
        </p:txBody>
      </p:sp>
      <p:sp>
        <p:nvSpPr>
          <p:cNvPr id="7" name="Shape 3"/>
          <p:cNvSpPr/>
          <p:nvPr/>
        </p:nvSpPr>
        <p:spPr>
          <a:xfrm>
            <a:off x="6247805" y="6798707"/>
            <a:ext cx="348020" cy="348020"/>
          </a:xfrm>
          <a:prstGeom prst="roundRect">
            <a:avLst>
              <a:gd name="adj" fmla="val 26271725"/>
            </a:avLst>
          </a:prstGeom>
          <a:solidFill>
            <a:srgbClr val="7F6D60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348770" y="6923961"/>
            <a:ext cx="146090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RM</a:t>
            </a:r>
            <a:endParaRPr lang="en-US" sz="768" dirty="0"/>
          </a:p>
        </p:txBody>
      </p:sp>
      <p:sp>
        <p:nvSpPr>
          <p:cNvPr id="9" name="Text 5"/>
          <p:cNvSpPr/>
          <p:nvPr/>
        </p:nvSpPr>
        <p:spPr>
          <a:xfrm>
            <a:off x="6704528" y="6782395"/>
            <a:ext cx="2086451" cy="3806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98"/>
              </a:lnSpc>
              <a:buNone/>
            </a:pPr>
            <a:r>
              <a:rPr lang="en-US" sz="2141" b="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 Rafael Martini</a:t>
            </a:r>
            <a:endParaRPr lang="en-US" sz="2141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358509"/>
            <a:ext cx="12825651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Automação Industrial e Algoritmos Eficientes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3634264"/>
            <a:ext cx="3068717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Automação Industrial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Sistemas automatizados coletam dados de sensores e controladores, permitindo o monitoramento em tempo real dos processos.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3634264"/>
            <a:ext cx="302192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Algoritmos Eficientes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Algoritmos avançados analisam os dados coletados, identificando padrões e otimizando o controle dos processos industriais.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3634264"/>
            <a:ext cx="2932867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Sinergia Tecnológica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combinação da automação com algoritmos eficientes proporciona informações valiosas para a tomada de decisões estratégicas.</a:t>
            </a:r>
            <a:endParaRPr lang="en-US" sz="1786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756642"/>
            <a:ext cx="7556421" cy="21263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Implementando um Logging Modular em Python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6280190" y="3478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473904" y="3563303"/>
            <a:ext cx="122873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79" dirty="0"/>
          </a:p>
        </p:txBody>
      </p:sp>
      <p:sp>
        <p:nvSpPr>
          <p:cNvPr id="8" name="Text 4"/>
          <p:cNvSpPr/>
          <p:nvPr/>
        </p:nvSpPr>
        <p:spPr>
          <a:xfrm>
            <a:off x="7017306" y="347829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Modularidade</a:t>
            </a:r>
            <a:endParaRPr lang="en-US" sz="2233" dirty="0"/>
          </a:p>
        </p:txBody>
      </p:sp>
      <p:sp>
        <p:nvSpPr>
          <p:cNvPr id="9" name="Text 5"/>
          <p:cNvSpPr/>
          <p:nvPr/>
        </p:nvSpPr>
        <p:spPr>
          <a:xfrm>
            <a:off x="7017306" y="3968710"/>
            <a:ext cx="29277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Dividir o código em módulos independentes torna o logging mais escalável e fácil de manter.</a:t>
            </a:r>
            <a:endParaRPr lang="en-US" sz="1786" dirty="0"/>
          </a:p>
        </p:txBody>
      </p:sp>
      <p:sp>
        <p:nvSpPr>
          <p:cNvPr id="10" name="Shape 6"/>
          <p:cNvSpPr/>
          <p:nvPr/>
        </p:nvSpPr>
        <p:spPr>
          <a:xfrm>
            <a:off x="10171867" y="3478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10330339" y="3563303"/>
            <a:ext cx="193238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79" dirty="0"/>
          </a:p>
        </p:txBody>
      </p:sp>
      <p:sp>
        <p:nvSpPr>
          <p:cNvPr id="12" name="Text 8"/>
          <p:cNvSpPr/>
          <p:nvPr/>
        </p:nvSpPr>
        <p:spPr>
          <a:xfrm>
            <a:off x="10908983" y="3478292"/>
            <a:ext cx="2927747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Informações Relevantes</a:t>
            </a:r>
            <a:endParaRPr lang="en-US" sz="2233" dirty="0"/>
          </a:p>
        </p:txBody>
      </p:sp>
      <p:sp>
        <p:nvSpPr>
          <p:cNvPr id="13" name="Text 9"/>
          <p:cNvSpPr/>
          <p:nvPr/>
        </p:nvSpPr>
        <p:spPr>
          <a:xfrm>
            <a:off x="10908983" y="4323040"/>
            <a:ext cx="29277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Registrar o nome do módulo, a função, o timestamp e outras informações importantes.</a:t>
            </a:r>
            <a:endParaRPr lang="en-US" sz="1786" dirty="0"/>
          </a:p>
        </p:txBody>
      </p:sp>
      <p:sp>
        <p:nvSpPr>
          <p:cNvPr id="14" name="Shape 10"/>
          <p:cNvSpPr/>
          <p:nvPr/>
        </p:nvSpPr>
        <p:spPr>
          <a:xfrm>
            <a:off x="6280190" y="62566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439376" y="6341626"/>
            <a:ext cx="19192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79" dirty="0"/>
          </a:p>
        </p:txBody>
      </p:sp>
      <p:sp>
        <p:nvSpPr>
          <p:cNvPr id="16" name="Text 12"/>
          <p:cNvSpPr/>
          <p:nvPr/>
        </p:nvSpPr>
        <p:spPr>
          <a:xfrm>
            <a:off x="7017306" y="62566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Flexibilidade</a:t>
            </a:r>
            <a:endParaRPr lang="en-US" sz="2233" dirty="0"/>
          </a:p>
        </p:txBody>
      </p:sp>
      <p:sp>
        <p:nvSpPr>
          <p:cNvPr id="17" name="Text 13"/>
          <p:cNvSpPr/>
          <p:nvPr/>
        </p:nvSpPr>
        <p:spPr>
          <a:xfrm>
            <a:off x="7017306" y="6747034"/>
            <a:ext cx="681930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 estrutura modular permite personalizar o logging de acordo com as necessidades de cada aplicação.</a:t>
            </a:r>
            <a:endParaRPr lang="en-US" sz="1786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715923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Requisitos do Logging Modular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6280190" y="2473643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514624" y="270807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Nome do Módulo</a:t>
            </a:r>
            <a:endParaRPr lang="en-US" sz="2233" dirty="0"/>
          </a:p>
        </p:txBody>
      </p:sp>
      <p:sp>
        <p:nvSpPr>
          <p:cNvPr id="8" name="Text 4"/>
          <p:cNvSpPr/>
          <p:nvPr/>
        </p:nvSpPr>
        <p:spPr>
          <a:xfrm>
            <a:off x="6514624" y="3198495"/>
            <a:ext cx="319599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Identificar o módulo que está realizando o log é essencial para rastrear a origem dos dados.</a:t>
            </a:r>
            <a:endParaRPr lang="en-US" sz="1786" dirty="0"/>
          </a:p>
        </p:txBody>
      </p:sp>
      <p:sp>
        <p:nvSpPr>
          <p:cNvPr id="9" name="Shape 5"/>
          <p:cNvSpPr/>
          <p:nvPr/>
        </p:nvSpPr>
        <p:spPr>
          <a:xfrm>
            <a:off x="10171867" y="2473643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406301" y="270807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Função</a:t>
            </a:r>
            <a:endParaRPr lang="en-US" sz="2233" dirty="0"/>
          </a:p>
        </p:txBody>
      </p:sp>
      <p:sp>
        <p:nvSpPr>
          <p:cNvPr id="11" name="Text 7"/>
          <p:cNvSpPr/>
          <p:nvPr/>
        </p:nvSpPr>
        <p:spPr>
          <a:xfrm>
            <a:off x="10406301" y="3198495"/>
            <a:ext cx="31959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Registrar a função específica que está gerando o log permite uma análise mais detalhada.</a:t>
            </a:r>
            <a:endParaRPr lang="en-US" sz="1786" dirty="0"/>
          </a:p>
        </p:txBody>
      </p:sp>
      <p:sp>
        <p:nvSpPr>
          <p:cNvPr id="12" name="Shape 8"/>
          <p:cNvSpPr/>
          <p:nvPr/>
        </p:nvSpPr>
        <p:spPr>
          <a:xfrm>
            <a:off x="6280190" y="5111353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6514624" y="534578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Timestamp</a:t>
            </a:r>
            <a:endParaRPr lang="en-US" sz="2233" dirty="0"/>
          </a:p>
        </p:txBody>
      </p:sp>
      <p:sp>
        <p:nvSpPr>
          <p:cNvPr id="14" name="Text 10"/>
          <p:cNvSpPr/>
          <p:nvPr/>
        </p:nvSpPr>
        <p:spPr>
          <a:xfrm>
            <a:off x="6514624" y="5836206"/>
            <a:ext cx="31959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 registro do horário do log é fundamental para compreender a sequência dos eventos.</a:t>
            </a:r>
            <a:endParaRPr lang="en-US" sz="1786" dirty="0"/>
          </a:p>
        </p:txBody>
      </p:sp>
      <p:sp>
        <p:nvSpPr>
          <p:cNvPr id="15" name="Shape 11"/>
          <p:cNvSpPr/>
          <p:nvPr/>
        </p:nvSpPr>
        <p:spPr>
          <a:xfrm>
            <a:off x="10171867" y="5111353"/>
            <a:ext cx="3664863" cy="2402324"/>
          </a:xfrm>
          <a:prstGeom prst="roundRect">
            <a:avLst>
              <a:gd name="adj" fmla="val 396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10406301" y="5345787"/>
            <a:ext cx="3195995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Informações Adicionais</a:t>
            </a:r>
            <a:endParaRPr lang="en-US" sz="2233" dirty="0"/>
          </a:p>
        </p:txBody>
      </p:sp>
      <p:sp>
        <p:nvSpPr>
          <p:cNvPr id="17" name="Text 13"/>
          <p:cNvSpPr/>
          <p:nvPr/>
        </p:nvSpPr>
        <p:spPr>
          <a:xfrm>
            <a:off x="10406301" y="6190536"/>
            <a:ext cx="31959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Outras informações relevantes, como variáveis e parâmetros, podem enriquecer o logging.</a:t>
            </a:r>
            <a:endParaRPr lang="en-US" sz="1786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35"/>
              </a:lnSpc>
              <a:buNone/>
            </a:pPr>
            <a:r>
              <a:rPr lang="en-US" sz="434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Estrutura do Código de Logging Modular</a:t>
            </a:r>
            <a:endParaRPr lang="en-US" sz="4348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Módulos</a:t>
            </a:r>
            <a:endParaRPr lang="en-US" sz="2174" dirty="0"/>
          </a:p>
        </p:txBody>
      </p:sp>
      <p:sp>
        <p:nvSpPr>
          <p:cNvPr id="8" name="Text 3"/>
          <p:cNvSpPr/>
          <p:nvPr/>
        </p:nvSpPr>
        <p:spPr>
          <a:xfrm>
            <a:off x="2208728" y="3018353"/>
            <a:ext cx="6162199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Organização do código em módulos independentes.</a:t>
            </a:r>
            <a:endParaRPr lang="en-US" sz="1739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Funções</a:t>
            </a:r>
            <a:endParaRPr lang="en-US" sz="2174" dirty="0"/>
          </a:p>
        </p:txBody>
      </p:sp>
      <p:sp>
        <p:nvSpPr>
          <p:cNvPr id="11" name="Text 5"/>
          <p:cNvSpPr/>
          <p:nvPr/>
        </p:nvSpPr>
        <p:spPr>
          <a:xfrm>
            <a:off x="2208728" y="4785479"/>
            <a:ext cx="6162199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Definição de funções específicas para registrar os logs.</a:t>
            </a:r>
            <a:endParaRPr lang="en-US" sz="1739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Classes</a:t>
            </a:r>
            <a:endParaRPr lang="en-US" sz="2174" dirty="0"/>
          </a:p>
        </p:txBody>
      </p:sp>
      <p:sp>
        <p:nvSpPr>
          <p:cNvPr id="14" name="Text 7"/>
          <p:cNvSpPr/>
          <p:nvPr/>
        </p:nvSpPr>
        <p:spPr>
          <a:xfrm>
            <a:off x="2208728" y="6552605"/>
            <a:ext cx="6162199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Implementação de classes para encapsular a lógica do logging.</a:t>
            </a:r>
            <a:endParaRPr lang="en-US" sz="1739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6135" y="750689"/>
            <a:ext cx="7664529" cy="13208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201"/>
              </a:lnSpc>
              <a:buNone/>
            </a:pPr>
            <a:r>
              <a:rPr lang="en-US" sz="4161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Implementando o Logging Modular</a:t>
            </a:r>
            <a:endParaRPr lang="en-US" sz="4161" dirty="0"/>
          </a:p>
        </p:txBody>
      </p:sp>
      <p:sp>
        <p:nvSpPr>
          <p:cNvPr id="6" name="Shape 2"/>
          <p:cNvSpPr/>
          <p:nvPr/>
        </p:nvSpPr>
        <p:spPr>
          <a:xfrm>
            <a:off x="6531650" y="2388513"/>
            <a:ext cx="22860" cy="5090398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</p:sp>
      <p:sp>
        <p:nvSpPr>
          <p:cNvPr id="7" name="Shape 3"/>
          <p:cNvSpPr/>
          <p:nvPr/>
        </p:nvSpPr>
        <p:spPr>
          <a:xfrm>
            <a:off x="6757988" y="285261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</p:sp>
      <p:sp>
        <p:nvSpPr>
          <p:cNvPr id="8" name="Shape 4"/>
          <p:cNvSpPr/>
          <p:nvPr/>
        </p:nvSpPr>
        <p:spPr>
          <a:xfrm>
            <a:off x="6305312" y="2626281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485811" y="2705457"/>
            <a:ext cx="114419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6"/>
              </a:lnSpc>
              <a:buNone/>
            </a:pPr>
            <a:r>
              <a:rPr lang="en-US" sz="249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96" dirty="0"/>
          </a:p>
        </p:txBody>
      </p:sp>
      <p:sp>
        <p:nvSpPr>
          <p:cNvPr id="10" name="Text 6"/>
          <p:cNvSpPr/>
          <p:nvPr/>
        </p:nvSpPr>
        <p:spPr>
          <a:xfrm>
            <a:off x="7705487" y="2599849"/>
            <a:ext cx="2641997" cy="330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8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Definir Estrutura</a:t>
            </a:r>
            <a:endParaRPr lang="en-US" sz="2080" dirty="0"/>
          </a:p>
        </p:txBody>
      </p:sp>
      <p:sp>
        <p:nvSpPr>
          <p:cNvPr id="11" name="Text 7"/>
          <p:cNvSpPr/>
          <p:nvPr/>
        </p:nvSpPr>
        <p:spPr>
          <a:xfrm>
            <a:off x="7705487" y="3056811"/>
            <a:ext cx="618517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63"/>
              </a:lnSpc>
              <a:buNone/>
            </a:pPr>
            <a:r>
              <a:rPr lang="en-US" sz="166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Criar módulos, funções e classes para organizar o código de logging.</a:t>
            </a:r>
            <a:endParaRPr lang="en-US" sz="1664" dirty="0"/>
          </a:p>
        </p:txBody>
      </p:sp>
      <p:sp>
        <p:nvSpPr>
          <p:cNvPr id="12" name="Shape 8"/>
          <p:cNvSpPr/>
          <p:nvPr/>
        </p:nvSpPr>
        <p:spPr>
          <a:xfrm>
            <a:off x="6757988" y="4619863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</p:sp>
      <p:sp>
        <p:nvSpPr>
          <p:cNvPr id="13" name="Shape 9"/>
          <p:cNvSpPr/>
          <p:nvPr/>
        </p:nvSpPr>
        <p:spPr>
          <a:xfrm>
            <a:off x="6305312" y="4393525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452949" y="4472702"/>
            <a:ext cx="180142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6"/>
              </a:lnSpc>
              <a:buNone/>
            </a:pPr>
            <a:r>
              <a:rPr lang="en-US" sz="249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96" dirty="0"/>
          </a:p>
        </p:txBody>
      </p:sp>
      <p:sp>
        <p:nvSpPr>
          <p:cNvPr id="15" name="Text 11"/>
          <p:cNvSpPr/>
          <p:nvPr/>
        </p:nvSpPr>
        <p:spPr>
          <a:xfrm>
            <a:off x="7705487" y="4367093"/>
            <a:ext cx="2913936" cy="330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8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Registrar Informações</a:t>
            </a:r>
            <a:endParaRPr lang="en-US" sz="2080" dirty="0"/>
          </a:p>
        </p:txBody>
      </p:sp>
      <p:sp>
        <p:nvSpPr>
          <p:cNvPr id="16" name="Text 12"/>
          <p:cNvSpPr/>
          <p:nvPr/>
        </p:nvSpPr>
        <p:spPr>
          <a:xfrm>
            <a:off x="7705487" y="4824055"/>
            <a:ext cx="618517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63"/>
              </a:lnSpc>
              <a:buNone/>
            </a:pPr>
            <a:r>
              <a:rPr lang="en-US" sz="166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Implementar a lógica de logging, incluindo nome do módulo, função, timestamp e outras informações relevantes.</a:t>
            </a:r>
            <a:endParaRPr lang="en-US" sz="1664" dirty="0"/>
          </a:p>
        </p:txBody>
      </p:sp>
      <p:sp>
        <p:nvSpPr>
          <p:cNvPr id="17" name="Shape 13"/>
          <p:cNvSpPr/>
          <p:nvPr/>
        </p:nvSpPr>
        <p:spPr>
          <a:xfrm>
            <a:off x="6757988" y="6387108"/>
            <a:ext cx="739735" cy="22860"/>
          </a:xfrm>
          <a:prstGeom prst="roundRect">
            <a:avLst>
              <a:gd name="adj" fmla="val 388338"/>
            </a:avLst>
          </a:prstGeom>
          <a:solidFill>
            <a:srgbClr val="4A2C85"/>
          </a:solidFill>
          <a:ln/>
        </p:spPr>
      </p:sp>
      <p:sp>
        <p:nvSpPr>
          <p:cNvPr id="18" name="Shape 14"/>
          <p:cNvSpPr/>
          <p:nvPr/>
        </p:nvSpPr>
        <p:spPr>
          <a:xfrm>
            <a:off x="6305312" y="6160770"/>
            <a:ext cx="475536" cy="475536"/>
          </a:xfrm>
          <a:prstGeom prst="roundRect">
            <a:avLst>
              <a:gd name="adj" fmla="val 18668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453664" y="6239947"/>
            <a:ext cx="178832" cy="3170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96"/>
              </a:lnSpc>
              <a:buNone/>
            </a:pPr>
            <a:r>
              <a:rPr lang="en-US" sz="249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96" dirty="0"/>
          </a:p>
        </p:txBody>
      </p:sp>
      <p:sp>
        <p:nvSpPr>
          <p:cNvPr id="20" name="Text 16"/>
          <p:cNvSpPr/>
          <p:nvPr/>
        </p:nvSpPr>
        <p:spPr>
          <a:xfrm>
            <a:off x="7705487" y="6134338"/>
            <a:ext cx="2641997" cy="3301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8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Testar e Ajustar</a:t>
            </a:r>
            <a:endParaRPr lang="en-US" sz="2080" dirty="0"/>
          </a:p>
        </p:txBody>
      </p:sp>
      <p:sp>
        <p:nvSpPr>
          <p:cNvPr id="21" name="Text 17"/>
          <p:cNvSpPr/>
          <p:nvPr/>
        </p:nvSpPr>
        <p:spPr>
          <a:xfrm>
            <a:off x="7705487" y="6591300"/>
            <a:ext cx="6185178" cy="6762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63"/>
              </a:lnSpc>
              <a:buNone/>
            </a:pPr>
            <a:r>
              <a:rPr lang="en-US" sz="166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Validar o funcionamento do logging modular em diferentes cenários e fazer ajustes necessários.</a:t>
            </a:r>
            <a:endParaRPr lang="en-US" sz="1664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531" y="1204674"/>
            <a:ext cx="7036475" cy="5611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419"/>
              </a:lnSpc>
              <a:buNone/>
            </a:pPr>
            <a:r>
              <a:rPr lang="en-US" sz="353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Benefícios do Logging Modular</a:t>
            </a:r>
            <a:endParaRPr lang="en-US" sz="3535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31" y="2035135"/>
            <a:ext cx="448985" cy="44898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28531" y="2663666"/>
            <a:ext cx="2244923" cy="2806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10"/>
              </a:lnSpc>
              <a:buNone/>
            </a:pPr>
            <a:r>
              <a:rPr lang="en-US" sz="176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Rastreabilidade</a:t>
            </a:r>
            <a:endParaRPr lang="en-US" sz="1768" dirty="0"/>
          </a:p>
        </p:txBody>
      </p:sp>
      <p:sp>
        <p:nvSpPr>
          <p:cNvPr id="8" name="Text 3"/>
          <p:cNvSpPr/>
          <p:nvPr/>
        </p:nvSpPr>
        <p:spPr>
          <a:xfrm>
            <a:off x="628531" y="3052048"/>
            <a:ext cx="7886938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63"/>
              </a:lnSpc>
              <a:buNone/>
            </a:pPr>
            <a:r>
              <a:rPr lang="en-US" sz="141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Permitir a identificação da origem dos dados e a análise detalhada de eventos.</a:t>
            </a:r>
            <a:endParaRPr lang="en-US" sz="1414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531" y="3877985"/>
            <a:ext cx="448985" cy="44898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28531" y="4506516"/>
            <a:ext cx="2244923" cy="2806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10"/>
              </a:lnSpc>
              <a:buNone/>
            </a:pPr>
            <a:r>
              <a:rPr lang="en-US" sz="176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Depuração</a:t>
            </a:r>
            <a:endParaRPr lang="en-US" sz="1768" dirty="0"/>
          </a:p>
        </p:txBody>
      </p:sp>
      <p:sp>
        <p:nvSpPr>
          <p:cNvPr id="11" name="Text 5"/>
          <p:cNvSpPr/>
          <p:nvPr/>
        </p:nvSpPr>
        <p:spPr>
          <a:xfrm>
            <a:off x="628531" y="4894897"/>
            <a:ext cx="7886938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63"/>
              </a:lnSpc>
              <a:buNone/>
            </a:pPr>
            <a:r>
              <a:rPr lang="en-US" sz="141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Auxiliar na identificação e resolução de problemas durante o desenvolvimento.</a:t>
            </a:r>
            <a:endParaRPr lang="en-US" sz="1414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531" y="5720834"/>
            <a:ext cx="448985" cy="44898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28531" y="6349365"/>
            <a:ext cx="2244923" cy="2806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10"/>
              </a:lnSpc>
              <a:buNone/>
            </a:pPr>
            <a:r>
              <a:rPr lang="en-US" sz="1768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Monitoramento</a:t>
            </a:r>
            <a:endParaRPr lang="en-US" sz="1768" dirty="0"/>
          </a:p>
        </p:txBody>
      </p:sp>
      <p:sp>
        <p:nvSpPr>
          <p:cNvPr id="14" name="Text 7"/>
          <p:cNvSpPr/>
          <p:nvPr/>
        </p:nvSpPr>
        <p:spPr>
          <a:xfrm>
            <a:off x="628531" y="6737747"/>
            <a:ext cx="7886938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63"/>
              </a:lnSpc>
              <a:buNone/>
            </a:pPr>
            <a:r>
              <a:rPr lang="en-US" sz="141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Fornecer informações valiosas para o acompanhamento e a otimização de processos.</a:t>
            </a:r>
            <a:endParaRPr lang="en-US" sz="1414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991195"/>
            <a:ext cx="7556421" cy="212633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Impacto da Automação e Logging na Eficiência Industrial</a:t>
            </a:r>
            <a:endParaRPr lang="en-US" sz="4465" dirty="0"/>
          </a:p>
        </p:txBody>
      </p:sp>
      <p:sp>
        <p:nvSpPr>
          <p:cNvPr id="6" name="Shape 2"/>
          <p:cNvSpPr/>
          <p:nvPr/>
        </p:nvSpPr>
        <p:spPr>
          <a:xfrm>
            <a:off x="6280190" y="3457694"/>
            <a:ext cx="7556421" cy="3780711"/>
          </a:xfrm>
          <a:prstGeom prst="roundRect">
            <a:avLst>
              <a:gd name="adj" fmla="val 252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6287810" y="3465314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6515457" y="3609023"/>
            <a:ext cx="205573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Automação Industrial</a:t>
            </a:r>
            <a:endParaRPr lang="en-US" sz="1786" dirty="0"/>
          </a:p>
        </p:txBody>
      </p:sp>
      <p:sp>
        <p:nvSpPr>
          <p:cNvPr id="9" name="Text 5"/>
          <p:cNvSpPr/>
          <p:nvPr/>
        </p:nvSpPr>
        <p:spPr>
          <a:xfrm>
            <a:off x="9032438" y="3609023"/>
            <a:ext cx="205192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Coleta de Dados em Tempo Real</a:t>
            </a:r>
            <a:endParaRPr lang="en-US" sz="1786" dirty="0"/>
          </a:p>
        </p:txBody>
      </p:sp>
      <p:sp>
        <p:nvSpPr>
          <p:cNvPr id="10" name="Text 6"/>
          <p:cNvSpPr/>
          <p:nvPr/>
        </p:nvSpPr>
        <p:spPr>
          <a:xfrm>
            <a:off x="11545610" y="3609023"/>
            <a:ext cx="205573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Logging Modular</a:t>
            </a:r>
            <a:endParaRPr lang="en-US" sz="1786" dirty="0"/>
          </a:p>
        </p:txBody>
      </p:sp>
      <p:sp>
        <p:nvSpPr>
          <p:cNvPr id="11" name="Shape 7"/>
          <p:cNvSpPr/>
          <p:nvPr/>
        </p:nvSpPr>
        <p:spPr>
          <a:xfrm>
            <a:off x="6287810" y="4478536"/>
            <a:ext cx="7540347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6515457" y="4622244"/>
            <a:ext cx="205573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Controle Preciso dos Processos</a:t>
            </a:r>
            <a:endParaRPr lang="en-US" sz="1786" dirty="0"/>
          </a:p>
        </p:txBody>
      </p:sp>
      <p:sp>
        <p:nvSpPr>
          <p:cNvPr id="13" name="Text 9"/>
          <p:cNvSpPr/>
          <p:nvPr/>
        </p:nvSpPr>
        <p:spPr>
          <a:xfrm>
            <a:off x="9032438" y="4622244"/>
            <a:ext cx="2051923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Identificação de Padrões e Oportunidades</a:t>
            </a:r>
            <a:endParaRPr lang="en-US" sz="1786" dirty="0"/>
          </a:p>
        </p:txBody>
      </p:sp>
      <p:sp>
        <p:nvSpPr>
          <p:cNvPr id="14" name="Text 10"/>
          <p:cNvSpPr/>
          <p:nvPr/>
        </p:nvSpPr>
        <p:spPr>
          <a:xfrm>
            <a:off x="11545610" y="4622244"/>
            <a:ext cx="205573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Rastreabilidade e Monitoramento</a:t>
            </a:r>
            <a:endParaRPr lang="en-US" sz="1786" dirty="0"/>
          </a:p>
        </p:txBody>
      </p:sp>
      <p:sp>
        <p:nvSpPr>
          <p:cNvPr id="15" name="Shape 11"/>
          <p:cNvSpPr/>
          <p:nvPr/>
        </p:nvSpPr>
        <p:spPr>
          <a:xfrm>
            <a:off x="6287810" y="5854660"/>
            <a:ext cx="7540347" cy="13761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2"/>
          <p:cNvSpPr/>
          <p:nvPr/>
        </p:nvSpPr>
        <p:spPr>
          <a:xfrm>
            <a:off x="6515457" y="5998369"/>
            <a:ext cx="205573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Redução de Erros Humanos</a:t>
            </a:r>
            <a:endParaRPr lang="en-US" sz="1786" dirty="0"/>
          </a:p>
        </p:txBody>
      </p:sp>
      <p:sp>
        <p:nvSpPr>
          <p:cNvPr id="17" name="Text 13"/>
          <p:cNvSpPr/>
          <p:nvPr/>
        </p:nvSpPr>
        <p:spPr>
          <a:xfrm>
            <a:off x="9032438" y="5998369"/>
            <a:ext cx="2051923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Tomada de Decisões Informadas</a:t>
            </a:r>
            <a:endParaRPr lang="en-US" sz="1786" dirty="0"/>
          </a:p>
        </p:txBody>
      </p:sp>
      <p:sp>
        <p:nvSpPr>
          <p:cNvPr id="18" name="Text 14"/>
          <p:cNvSpPr/>
          <p:nvPr/>
        </p:nvSpPr>
        <p:spPr>
          <a:xfrm>
            <a:off x="11545610" y="5998369"/>
            <a:ext cx="205573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Melhoria Contínua dos Processos</a:t>
            </a:r>
            <a:endParaRPr lang="en-US" sz="1786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2024-08-13T23:02:52Z</dcterms:created>
  <dcterms:modified xsi:type="dcterms:W3CDTF">2024-08-13T23:02:52Z</dcterms:modified>
</cp:coreProperties>
</file>